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9" r:id="rId5"/>
    <p:sldId id="259" r:id="rId6"/>
    <p:sldId id="260" r:id="rId7"/>
    <p:sldId id="268" r:id="rId8"/>
    <p:sldId id="261" r:id="rId9"/>
    <p:sldId id="262" r:id="rId10"/>
    <p:sldId id="263" r:id="rId11"/>
    <p:sldId id="264" r:id="rId12"/>
    <p:sldId id="265" r:id="rId13"/>
    <p:sldId id="266" r:id="rId14"/>
    <p:sldId id="267"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902" autoAdjust="0"/>
  </p:normalViewPr>
  <p:slideViewPr>
    <p:cSldViewPr>
      <p:cViewPr varScale="1">
        <p:scale>
          <a:sx n="103" d="100"/>
          <a:sy n="103" d="100"/>
        </p:scale>
        <p:origin x="87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1ED7922-0BA4-479A-B12A-D29F4D3EF176}" type="datetimeFigureOut">
              <a:rPr lang="en-US" smtClean="0"/>
              <a:t>5/23/2022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4E363FA-326F-43CE-9BCF-5905000D923D}" type="slidenum">
              <a:rPr lang="en-US" smtClean="0"/>
              <a:t>‹#›</a:t>
            </a:fld>
            <a:endParaRPr lang="en-US"/>
          </a:p>
        </p:txBody>
      </p:sp>
    </p:spTree>
    <p:extLst>
      <p:ext uri="{BB962C8B-B14F-4D97-AF65-F5344CB8AC3E}">
        <p14:creationId xmlns:p14="http://schemas.microsoft.com/office/powerpoint/2010/main" val="2620466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defTabSz="931774">
              <a:defRPr/>
            </a:pPr>
            <a:r>
              <a:rPr lang="en-US" dirty="0"/>
              <a:t>Include your business’s name, your name and title, and contact information. Remember the 12-12-30 Rule…..12 pages,</a:t>
            </a:r>
            <a:r>
              <a:rPr lang="en-US" baseline="0" dirty="0"/>
              <a:t> 12 minutes and smallest size font should be 30 point.</a:t>
            </a:r>
            <a:endParaRPr lang="en-US" dirty="0"/>
          </a:p>
          <a:p>
            <a:pPr defTabSz="931774">
              <a:defRPr/>
            </a:pPr>
            <a:endParaRPr lang="en-US" dirty="0"/>
          </a:p>
          <a:p>
            <a:endParaRPr lang="en-US" dirty="0"/>
          </a:p>
        </p:txBody>
      </p:sp>
      <p:sp>
        <p:nvSpPr>
          <p:cNvPr id="4" name="Slide Number Placeholder 3"/>
          <p:cNvSpPr>
            <a:spLocks noGrp="1"/>
          </p:cNvSpPr>
          <p:nvPr>
            <p:ph type="sldNum" sz="quarter" idx="10"/>
          </p:nvPr>
        </p:nvSpPr>
        <p:spPr/>
        <p:txBody>
          <a:bodyPr/>
          <a:lstStyle/>
          <a:p>
            <a:fld id="{44E363FA-326F-43CE-9BCF-5905000D923D}" type="slidenum">
              <a:rPr lang="en-US" smtClean="0"/>
              <a:t>1</a:t>
            </a:fld>
            <a:endParaRPr lang="en-US"/>
          </a:p>
        </p:txBody>
      </p:sp>
    </p:spTree>
    <p:extLst>
      <p:ext uri="{BB962C8B-B14F-4D97-AF65-F5344CB8AC3E}">
        <p14:creationId xmlns:p14="http://schemas.microsoft.com/office/powerpoint/2010/main" val="3801290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Describe the key players on your management team, board of directors and board of advisors, as well as your major investors. Do not be afraid to show up with less than a perfect team. All startups have holes in their team—what’s truly important is whether you understand that there are holes and you are willing to fix them.</a:t>
            </a:r>
          </a:p>
        </p:txBody>
      </p:sp>
      <p:sp>
        <p:nvSpPr>
          <p:cNvPr id="4" name="Slide Number Placeholder 3"/>
          <p:cNvSpPr>
            <a:spLocks noGrp="1"/>
          </p:cNvSpPr>
          <p:nvPr>
            <p:ph type="sldNum" sz="quarter" idx="10"/>
          </p:nvPr>
        </p:nvSpPr>
        <p:spPr/>
        <p:txBody>
          <a:bodyPr/>
          <a:lstStyle/>
          <a:p>
            <a:fld id="{44E363FA-326F-43CE-9BCF-5905000D923D}" type="slidenum">
              <a:rPr lang="en-US" smtClean="0"/>
              <a:t>10</a:t>
            </a:fld>
            <a:endParaRPr lang="en-US"/>
          </a:p>
        </p:txBody>
      </p:sp>
    </p:spTree>
    <p:extLst>
      <p:ext uri="{BB962C8B-B14F-4D97-AF65-F5344CB8AC3E}">
        <p14:creationId xmlns:p14="http://schemas.microsoft.com/office/powerpoint/2010/main" val="370388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Provide a three- to five-year forecast containing not only dollars but also key metrics, such as number of customers and conversion rate. Do a bottom-up forecast. Include long sales cycles and seasonality. Making people understand the underlying assumptions of your forecast is as important as the numbers you’ve fabricated.</a:t>
            </a:r>
          </a:p>
        </p:txBody>
      </p:sp>
      <p:sp>
        <p:nvSpPr>
          <p:cNvPr id="4" name="Slide Number Placeholder 3"/>
          <p:cNvSpPr>
            <a:spLocks noGrp="1"/>
          </p:cNvSpPr>
          <p:nvPr>
            <p:ph type="sldNum" sz="quarter" idx="10"/>
          </p:nvPr>
        </p:nvSpPr>
        <p:spPr/>
        <p:txBody>
          <a:bodyPr/>
          <a:lstStyle/>
          <a:p>
            <a:fld id="{44E363FA-326F-43CE-9BCF-5905000D923D}" type="slidenum">
              <a:rPr lang="en-US" smtClean="0"/>
              <a:t>11</a:t>
            </a:fld>
            <a:endParaRPr lang="en-US"/>
          </a:p>
        </p:txBody>
      </p:sp>
    </p:spTree>
    <p:extLst>
      <p:ext uri="{BB962C8B-B14F-4D97-AF65-F5344CB8AC3E}">
        <p14:creationId xmlns:p14="http://schemas.microsoft.com/office/powerpoint/2010/main" val="17399828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Explain the current status of your product or service, what the near future looks like. Share the details of your positive momentum and traction.</a:t>
            </a:r>
          </a:p>
        </p:txBody>
      </p:sp>
      <p:sp>
        <p:nvSpPr>
          <p:cNvPr id="4" name="Slide Number Placeholder 3"/>
          <p:cNvSpPr>
            <a:spLocks noGrp="1"/>
          </p:cNvSpPr>
          <p:nvPr>
            <p:ph type="sldNum" sz="quarter" idx="10"/>
          </p:nvPr>
        </p:nvSpPr>
        <p:spPr/>
        <p:txBody>
          <a:bodyPr/>
          <a:lstStyle/>
          <a:p>
            <a:fld id="{44E363FA-326F-43CE-9BCF-5905000D923D}" type="slidenum">
              <a:rPr lang="en-US" smtClean="0"/>
              <a:t>12</a:t>
            </a:fld>
            <a:endParaRPr lang="en-US"/>
          </a:p>
        </p:txBody>
      </p:sp>
    </p:spTree>
    <p:extLst>
      <p:ext uri="{BB962C8B-B14F-4D97-AF65-F5344CB8AC3E}">
        <p14:creationId xmlns:p14="http://schemas.microsoft.com/office/powerpoint/2010/main" val="97753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defTabSz="931774">
              <a:defRPr/>
            </a:pPr>
            <a:r>
              <a:rPr lang="en-US" dirty="0"/>
              <a:t>Explain how you’ll use the money you’re trying to raise. Use this slide to close with a bias toward action.</a:t>
            </a:r>
          </a:p>
        </p:txBody>
      </p:sp>
      <p:sp>
        <p:nvSpPr>
          <p:cNvPr id="4" name="Slide Number Placeholder 3"/>
          <p:cNvSpPr>
            <a:spLocks noGrp="1"/>
          </p:cNvSpPr>
          <p:nvPr>
            <p:ph type="sldNum" sz="quarter" idx="10"/>
          </p:nvPr>
        </p:nvSpPr>
        <p:spPr/>
        <p:txBody>
          <a:bodyPr/>
          <a:lstStyle/>
          <a:p>
            <a:fld id="{44E363FA-326F-43CE-9BCF-5905000D923D}" type="slidenum">
              <a:rPr lang="en-US" smtClean="0"/>
              <a:t>13</a:t>
            </a:fld>
            <a:endParaRPr lang="en-US"/>
          </a:p>
        </p:txBody>
      </p:sp>
    </p:spTree>
    <p:extLst>
      <p:ext uri="{BB962C8B-B14F-4D97-AF65-F5344CB8AC3E}">
        <p14:creationId xmlns:p14="http://schemas.microsoft.com/office/powerpoint/2010/main" val="3062120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44E363FA-326F-43CE-9BCF-5905000D923D}" type="slidenum">
              <a:rPr lang="en-US" smtClean="0"/>
              <a:t>14</a:t>
            </a:fld>
            <a:endParaRPr lang="en-US"/>
          </a:p>
        </p:txBody>
      </p:sp>
    </p:spTree>
    <p:extLst>
      <p:ext uri="{BB962C8B-B14F-4D97-AF65-F5344CB8AC3E}">
        <p14:creationId xmlns:p14="http://schemas.microsoft.com/office/powerpoint/2010/main" val="2612338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Explain your investors the pain that you’re alleviating. The goal is to get everyone nodding and buying in. Avoid looking for a solution that is searching for a problem. Minimize or eliminate citations of consulting studies about the future size of the market.</a:t>
            </a:r>
          </a:p>
        </p:txBody>
      </p:sp>
      <p:sp>
        <p:nvSpPr>
          <p:cNvPr id="4" name="Slide Number Placeholder 3"/>
          <p:cNvSpPr>
            <a:spLocks noGrp="1"/>
          </p:cNvSpPr>
          <p:nvPr>
            <p:ph type="sldNum" sz="quarter" idx="10"/>
          </p:nvPr>
        </p:nvSpPr>
        <p:spPr/>
        <p:txBody>
          <a:bodyPr/>
          <a:lstStyle/>
          <a:p>
            <a:fld id="{44E363FA-326F-43CE-9BCF-5905000D923D}" type="slidenum">
              <a:rPr lang="en-US" smtClean="0"/>
              <a:t>2</a:t>
            </a:fld>
            <a:endParaRPr lang="en-US"/>
          </a:p>
        </p:txBody>
      </p:sp>
    </p:spTree>
    <p:extLst>
      <p:ext uri="{BB962C8B-B14F-4D97-AF65-F5344CB8AC3E}">
        <p14:creationId xmlns:p14="http://schemas.microsoft.com/office/powerpoint/2010/main" val="2514339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Describe how you alleviate this pain and the meaning that you make. Ensure that the audience clearly understands what you sell and your value proposition. This is not the place for an in-depth technical explanation. Provide just the gist of how you fix the pain.</a:t>
            </a:r>
          </a:p>
        </p:txBody>
      </p:sp>
      <p:sp>
        <p:nvSpPr>
          <p:cNvPr id="4" name="Slide Number Placeholder 3"/>
          <p:cNvSpPr>
            <a:spLocks noGrp="1"/>
          </p:cNvSpPr>
          <p:nvPr>
            <p:ph type="sldNum" sz="quarter" idx="10"/>
          </p:nvPr>
        </p:nvSpPr>
        <p:spPr/>
        <p:txBody>
          <a:bodyPr/>
          <a:lstStyle/>
          <a:p>
            <a:fld id="{44E363FA-326F-43CE-9BCF-5905000D923D}" type="slidenum">
              <a:rPr lang="en-US" smtClean="0"/>
              <a:t>3</a:t>
            </a:fld>
            <a:endParaRPr lang="en-US"/>
          </a:p>
        </p:txBody>
      </p:sp>
    </p:spTree>
    <p:extLst>
      <p:ext uri="{BB962C8B-B14F-4D97-AF65-F5344CB8AC3E}">
        <p14:creationId xmlns:p14="http://schemas.microsoft.com/office/powerpoint/2010/main" val="3086770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Discuss your theory of change, impact logic model, what UNSDG goals targeted, what KPI’s your venture with be tracking, and your plan to measure, validate, communicate and value them. Finally how does you company incorporate these values in its vision, mission, values and governance.</a:t>
            </a:r>
          </a:p>
        </p:txBody>
      </p:sp>
      <p:sp>
        <p:nvSpPr>
          <p:cNvPr id="4" name="Slide Number Placeholder 3"/>
          <p:cNvSpPr>
            <a:spLocks noGrp="1"/>
          </p:cNvSpPr>
          <p:nvPr>
            <p:ph type="sldNum" sz="quarter" idx="10"/>
          </p:nvPr>
        </p:nvSpPr>
        <p:spPr/>
        <p:txBody>
          <a:bodyPr/>
          <a:lstStyle/>
          <a:p>
            <a:fld id="{44E363FA-326F-43CE-9BCF-5905000D923D}" type="slidenum">
              <a:rPr lang="en-US" smtClean="0"/>
              <a:t>4</a:t>
            </a:fld>
            <a:endParaRPr lang="en-US"/>
          </a:p>
        </p:txBody>
      </p:sp>
    </p:spTree>
    <p:extLst>
      <p:ext uri="{BB962C8B-B14F-4D97-AF65-F5344CB8AC3E}">
        <p14:creationId xmlns:p14="http://schemas.microsoft.com/office/powerpoint/2010/main" val="566411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Explain how you make money—who pays you, your channels of distribution and your gross margins. In general, a unique, untested business model is a scary proposition. If you truly have a revolutionary business model, explain it in terms of familiar ones. This is your opportunity to drop the names of organizations that are already using your product or service.</a:t>
            </a:r>
          </a:p>
        </p:txBody>
      </p:sp>
      <p:sp>
        <p:nvSpPr>
          <p:cNvPr id="4" name="Slide Number Placeholder 3"/>
          <p:cNvSpPr>
            <a:spLocks noGrp="1"/>
          </p:cNvSpPr>
          <p:nvPr>
            <p:ph type="sldNum" sz="quarter" idx="10"/>
          </p:nvPr>
        </p:nvSpPr>
        <p:spPr/>
        <p:txBody>
          <a:bodyPr/>
          <a:lstStyle/>
          <a:p>
            <a:fld id="{44E363FA-326F-43CE-9BCF-5905000D923D}" type="slidenum">
              <a:rPr lang="en-US" smtClean="0"/>
              <a:t>5</a:t>
            </a:fld>
            <a:endParaRPr lang="en-US"/>
          </a:p>
        </p:txBody>
      </p:sp>
    </p:spTree>
    <p:extLst>
      <p:ext uri="{BB962C8B-B14F-4D97-AF65-F5344CB8AC3E}">
        <p14:creationId xmlns:p14="http://schemas.microsoft.com/office/powerpoint/2010/main" val="1820402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Describe the technology, secret sauce or magic behind your product or service. Aim for less text and more diagrams, schematics and flowcharts on this slide. White papers and objective proofs of concepts are helpful here.</a:t>
            </a:r>
          </a:p>
        </p:txBody>
      </p:sp>
      <p:sp>
        <p:nvSpPr>
          <p:cNvPr id="4" name="Slide Number Placeholder 3"/>
          <p:cNvSpPr>
            <a:spLocks noGrp="1"/>
          </p:cNvSpPr>
          <p:nvPr>
            <p:ph type="sldNum" sz="quarter" idx="10"/>
          </p:nvPr>
        </p:nvSpPr>
        <p:spPr/>
        <p:txBody>
          <a:bodyPr/>
          <a:lstStyle/>
          <a:p>
            <a:fld id="{44E363FA-326F-43CE-9BCF-5905000D923D}" type="slidenum">
              <a:rPr lang="en-US" smtClean="0"/>
              <a:t>6</a:t>
            </a:fld>
            <a:endParaRPr lang="en-US"/>
          </a:p>
        </p:txBody>
      </p:sp>
    </p:spTree>
    <p:extLst>
      <p:ext uri="{BB962C8B-B14F-4D97-AF65-F5344CB8AC3E}">
        <p14:creationId xmlns:p14="http://schemas.microsoft.com/office/powerpoint/2010/main" val="2885780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Describe the size and scope of the market (TM, SAM, TAM)</a:t>
            </a:r>
          </a:p>
        </p:txBody>
      </p:sp>
      <p:sp>
        <p:nvSpPr>
          <p:cNvPr id="4" name="Slide Number Placeholder 3"/>
          <p:cNvSpPr>
            <a:spLocks noGrp="1"/>
          </p:cNvSpPr>
          <p:nvPr>
            <p:ph type="sldNum" sz="quarter" idx="10"/>
          </p:nvPr>
        </p:nvSpPr>
        <p:spPr/>
        <p:txBody>
          <a:bodyPr/>
          <a:lstStyle/>
          <a:p>
            <a:fld id="{44E363FA-326F-43CE-9BCF-5905000D923D}" type="slidenum">
              <a:rPr lang="en-US" smtClean="0"/>
              <a:t>7</a:t>
            </a:fld>
            <a:endParaRPr lang="en-US"/>
          </a:p>
        </p:txBody>
      </p:sp>
    </p:spTree>
    <p:extLst>
      <p:ext uri="{BB962C8B-B14F-4D97-AF65-F5344CB8AC3E}">
        <p14:creationId xmlns:p14="http://schemas.microsoft.com/office/powerpoint/2010/main" val="3994192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Explain how you will reach your customer and your marketing leverage points. Convince the audience that you have an effective go-to-market strategy that will not break the bank.</a:t>
            </a:r>
          </a:p>
        </p:txBody>
      </p:sp>
      <p:sp>
        <p:nvSpPr>
          <p:cNvPr id="4" name="Slide Number Placeholder 3"/>
          <p:cNvSpPr>
            <a:spLocks noGrp="1"/>
          </p:cNvSpPr>
          <p:nvPr>
            <p:ph type="sldNum" sz="quarter" idx="10"/>
          </p:nvPr>
        </p:nvSpPr>
        <p:spPr/>
        <p:txBody>
          <a:bodyPr/>
          <a:lstStyle/>
          <a:p>
            <a:fld id="{44E363FA-326F-43CE-9BCF-5905000D923D}" type="slidenum">
              <a:rPr lang="en-US" smtClean="0"/>
              <a:t>8</a:t>
            </a:fld>
            <a:endParaRPr lang="en-US"/>
          </a:p>
        </p:txBody>
      </p:sp>
    </p:spTree>
    <p:extLst>
      <p:ext uri="{BB962C8B-B14F-4D97-AF65-F5344CB8AC3E}">
        <p14:creationId xmlns:p14="http://schemas.microsoft.com/office/powerpoint/2010/main" val="2135764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Provide a complete view of the competitive landscape. Too much is better than too little. Never dismiss your competition. Everyone—customers, investors and employees—wants to hear why you’re good, not why the competition is bad.</a:t>
            </a:r>
          </a:p>
        </p:txBody>
      </p:sp>
      <p:sp>
        <p:nvSpPr>
          <p:cNvPr id="4" name="Slide Number Placeholder 3"/>
          <p:cNvSpPr>
            <a:spLocks noGrp="1"/>
          </p:cNvSpPr>
          <p:nvPr>
            <p:ph type="sldNum" sz="quarter" idx="10"/>
          </p:nvPr>
        </p:nvSpPr>
        <p:spPr/>
        <p:txBody>
          <a:bodyPr/>
          <a:lstStyle/>
          <a:p>
            <a:fld id="{44E363FA-326F-43CE-9BCF-5905000D923D}" type="slidenum">
              <a:rPr lang="en-US" smtClean="0"/>
              <a:t>9</a:t>
            </a:fld>
            <a:endParaRPr lang="en-US"/>
          </a:p>
        </p:txBody>
      </p:sp>
    </p:spTree>
    <p:extLst>
      <p:ext uri="{BB962C8B-B14F-4D97-AF65-F5344CB8AC3E}">
        <p14:creationId xmlns:p14="http://schemas.microsoft.com/office/powerpoint/2010/main" val="1756546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8E35BA-4FB7-40C8-8859-7E605C1A9EE0}" type="datetime1">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635922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B1EB1E-4C93-40F8-986F-437CD23D2E5C}" type="datetime1">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3217303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70D9D9-B212-4E53-8259-2CD1DA420BBD}" type="datetime1">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177517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06706E-23D7-4651-A492-6F014BF25696}" type="datetime1">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443731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10734C-3C4F-4AE3-8BEB-0A466C408143}" type="datetime1">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400826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796C39-3F15-4A39-A1E9-936B3B08CABE}" type="datetime1">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2891463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C537587-CEC9-4A30-9BB6-2836B49B5E56}" type="datetime1">
              <a:rPr lang="en-US" smtClean="0"/>
              <a:t>5/23/2022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2098418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EE42B6-3044-42A7-8E4F-046EB44D5379}" type="datetime1">
              <a:rPr lang="en-US" smtClean="0"/>
              <a:t>5/23/2022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223524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94435-D1E4-402C-B9ED-72717D90814B}" type="datetime1">
              <a:rPr lang="en-US" smtClean="0"/>
              <a:t>5/23/2022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1668366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F1D455-99CE-4225-B8E4-E6EFD1318F75}" type="datetime1">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1276667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073A0E-E5BC-4BAD-A49C-716E6C9AF267}" type="datetime1">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84D63-DD88-45AD-AC26-A831BD6DAB2B}" type="slidenum">
              <a:rPr lang="en-US" smtClean="0"/>
              <a:t>‹#›</a:t>
            </a:fld>
            <a:endParaRPr lang="en-US"/>
          </a:p>
        </p:txBody>
      </p:sp>
    </p:spTree>
    <p:extLst>
      <p:ext uri="{BB962C8B-B14F-4D97-AF65-F5344CB8AC3E}">
        <p14:creationId xmlns:p14="http://schemas.microsoft.com/office/powerpoint/2010/main" val="1910144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D75DB-9930-4274-8C3E-8F6D0BDF3577}" type="datetime1">
              <a:rPr lang="en-US" smtClean="0"/>
              <a:t>5/23/2022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84D63-DD88-45AD-AC26-A831BD6DAB2B}" type="slidenum">
              <a:rPr lang="en-US" smtClean="0"/>
              <a:t>‹#›</a:t>
            </a:fld>
            <a:endParaRPr lang="en-US"/>
          </a:p>
        </p:txBody>
      </p:sp>
    </p:spTree>
    <p:extLst>
      <p:ext uri="{BB962C8B-B14F-4D97-AF65-F5344CB8AC3E}">
        <p14:creationId xmlns:p14="http://schemas.microsoft.com/office/powerpoint/2010/main" val="3569268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RevFund Pitch Deck Template</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97430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10</a:t>
            </a:fld>
            <a:endParaRPr lang="en-US" dirty="0"/>
          </a:p>
        </p:txBody>
      </p:sp>
      <p:sp>
        <p:nvSpPr>
          <p:cNvPr id="7" name="Title 1">
            <a:extLst>
              <a:ext uri="{FF2B5EF4-FFF2-40B4-BE49-F238E27FC236}">
                <a16:creationId xmlns:a16="http://schemas.microsoft.com/office/drawing/2014/main" id="{B0E5BA05-8A20-4DCC-8267-378587E96C18}"/>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Leadership Team</a:t>
            </a:r>
          </a:p>
        </p:txBody>
      </p:sp>
      <p:sp>
        <p:nvSpPr>
          <p:cNvPr id="8" name="Content Placeholder 2">
            <a:extLst>
              <a:ext uri="{FF2B5EF4-FFF2-40B4-BE49-F238E27FC236}">
                <a16:creationId xmlns:a16="http://schemas.microsoft.com/office/drawing/2014/main" id="{3FE82350-DF26-4898-A5A5-CB09CB41F18E}"/>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2430018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11</a:t>
            </a:fld>
            <a:endParaRPr lang="en-US" dirty="0"/>
          </a:p>
        </p:txBody>
      </p:sp>
      <p:sp>
        <p:nvSpPr>
          <p:cNvPr id="7" name="Title 1">
            <a:extLst>
              <a:ext uri="{FF2B5EF4-FFF2-40B4-BE49-F238E27FC236}">
                <a16:creationId xmlns:a16="http://schemas.microsoft.com/office/drawing/2014/main" id="{8FE973D6-E93D-4F76-B1A7-E01264D2ADE5}"/>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Financial Projections</a:t>
            </a:r>
          </a:p>
        </p:txBody>
      </p:sp>
      <p:sp>
        <p:nvSpPr>
          <p:cNvPr id="8" name="Content Placeholder 2">
            <a:extLst>
              <a:ext uri="{FF2B5EF4-FFF2-40B4-BE49-F238E27FC236}">
                <a16:creationId xmlns:a16="http://schemas.microsoft.com/office/drawing/2014/main" id="{E70998DA-0002-46AC-838C-C1407B3B37ED}"/>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2430018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12</a:t>
            </a:fld>
            <a:endParaRPr lang="en-US" dirty="0"/>
          </a:p>
        </p:txBody>
      </p:sp>
      <p:sp>
        <p:nvSpPr>
          <p:cNvPr id="7" name="Title 1">
            <a:extLst>
              <a:ext uri="{FF2B5EF4-FFF2-40B4-BE49-F238E27FC236}">
                <a16:creationId xmlns:a16="http://schemas.microsoft.com/office/drawing/2014/main" id="{480EBE39-D2A6-4928-89BB-8BFC3A68B7A0}"/>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Timeline and Milestones</a:t>
            </a:r>
          </a:p>
        </p:txBody>
      </p:sp>
      <p:sp>
        <p:nvSpPr>
          <p:cNvPr id="8" name="Content Placeholder 2">
            <a:extLst>
              <a:ext uri="{FF2B5EF4-FFF2-40B4-BE49-F238E27FC236}">
                <a16:creationId xmlns:a16="http://schemas.microsoft.com/office/drawing/2014/main" id="{98500CCC-E3DA-46A5-A884-B44FC18E4C37}"/>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2430018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13</a:t>
            </a:fld>
            <a:endParaRPr lang="en-US" dirty="0"/>
          </a:p>
        </p:txBody>
      </p:sp>
      <p:sp>
        <p:nvSpPr>
          <p:cNvPr id="7" name="Title 1">
            <a:extLst>
              <a:ext uri="{FF2B5EF4-FFF2-40B4-BE49-F238E27FC236}">
                <a16:creationId xmlns:a16="http://schemas.microsoft.com/office/drawing/2014/main" id="{CD4AF7B9-2A09-4729-BCA7-E235CD2ECEFB}"/>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Ask</a:t>
            </a:r>
          </a:p>
        </p:txBody>
      </p:sp>
      <p:sp>
        <p:nvSpPr>
          <p:cNvPr id="8" name="Content Placeholder 2">
            <a:extLst>
              <a:ext uri="{FF2B5EF4-FFF2-40B4-BE49-F238E27FC236}">
                <a16:creationId xmlns:a16="http://schemas.microsoft.com/office/drawing/2014/main" id="{A7284F00-F05B-4580-B3E3-5787CB88D09B}"/>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1380907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14</a:t>
            </a:fld>
            <a:endParaRPr lang="en-US" dirty="0"/>
          </a:p>
        </p:txBody>
      </p:sp>
      <p:sp>
        <p:nvSpPr>
          <p:cNvPr id="7" name="Title 1">
            <a:extLst>
              <a:ext uri="{FF2B5EF4-FFF2-40B4-BE49-F238E27FC236}">
                <a16:creationId xmlns:a16="http://schemas.microsoft.com/office/drawing/2014/main" id="{CD4AF7B9-2A09-4729-BCA7-E235CD2ECEFB}"/>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Summary</a:t>
            </a:r>
          </a:p>
        </p:txBody>
      </p:sp>
      <p:sp>
        <p:nvSpPr>
          <p:cNvPr id="8" name="Content Placeholder 2">
            <a:extLst>
              <a:ext uri="{FF2B5EF4-FFF2-40B4-BE49-F238E27FC236}">
                <a16:creationId xmlns:a16="http://schemas.microsoft.com/office/drawing/2014/main" id="{A7284F00-F05B-4580-B3E3-5787CB88D09B}"/>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495135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11582400" cy="563562"/>
          </a:xfrm>
          <a:solidFill>
            <a:schemeClr val="tx2">
              <a:lumMod val="40000"/>
              <a:lumOff val="60000"/>
            </a:schemeClr>
          </a:solidFill>
          <a:ln w="28575">
            <a:solidFill>
              <a:schemeClr val="tx1"/>
            </a:solidFill>
          </a:ln>
        </p:spPr>
        <p:txBody>
          <a:bodyPr>
            <a:normAutofit fontScale="90000"/>
          </a:bodyPr>
          <a:lstStyle/>
          <a:p>
            <a:r>
              <a:rPr lang="en-US" dirty="0"/>
              <a:t>Problem</a:t>
            </a:r>
          </a:p>
        </p:txBody>
      </p:sp>
      <p:sp>
        <p:nvSpPr>
          <p:cNvPr id="3" name="Content Placeholder 2"/>
          <p:cNvSpPr>
            <a:spLocks noGrp="1"/>
          </p:cNvSpPr>
          <p:nvPr>
            <p:ph idx="1"/>
          </p:nvPr>
        </p:nvSpPr>
        <p:spPr>
          <a:xfrm>
            <a:off x="304800" y="990600"/>
            <a:ext cx="11582400" cy="5486400"/>
          </a:xfrm>
        </p:spPr>
        <p:txBody>
          <a:bodyPr/>
          <a:lstStyle/>
          <a:p>
            <a:endParaRPr lang="en-US" dirty="0"/>
          </a:p>
        </p:txBody>
      </p:sp>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2</a:t>
            </a:fld>
            <a:endParaRPr lang="en-US" dirty="0"/>
          </a:p>
        </p:txBody>
      </p:sp>
    </p:spTree>
    <p:extLst>
      <p:ext uri="{BB962C8B-B14F-4D97-AF65-F5344CB8AC3E}">
        <p14:creationId xmlns:p14="http://schemas.microsoft.com/office/powerpoint/2010/main" val="1238819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3</a:t>
            </a:fld>
            <a:endParaRPr lang="en-US" dirty="0"/>
          </a:p>
        </p:txBody>
      </p:sp>
      <p:sp>
        <p:nvSpPr>
          <p:cNvPr id="7" name="Title 1">
            <a:extLst>
              <a:ext uri="{FF2B5EF4-FFF2-40B4-BE49-F238E27FC236}">
                <a16:creationId xmlns:a16="http://schemas.microsoft.com/office/drawing/2014/main" id="{3E1E25FF-24EA-4026-99E3-FB41503CE2CF}"/>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Solution</a:t>
            </a:r>
          </a:p>
        </p:txBody>
      </p:sp>
      <p:sp>
        <p:nvSpPr>
          <p:cNvPr id="8" name="Content Placeholder 2">
            <a:extLst>
              <a:ext uri="{FF2B5EF4-FFF2-40B4-BE49-F238E27FC236}">
                <a16:creationId xmlns:a16="http://schemas.microsoft.com/office/drawing/2014/main" id="{8224D14B-55F8-4392-879E-C8BC99F52B6B}"/>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2430018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4</a:t>
            </a:fld>
            <a:endParaRPr lang="en-US" dirty="0"/>
          </a:p>
        </p:txBody>
      </p:sp>
      <p:sp>
        <p:nvSpPr>
          <p:cNvPr id="7" name="Title 1">
            <a:extLst>
              <a:ext uri="{FF2B5EF4-FFF2-40B4-BE49-F238E27FC236}">
                <a16:creationId xmlns:a16="http://schemas.microsoft.com/office/drawing/2014/main" id="{3E1E25FF-24EA-4026-99E3-FB41503CE2CF}"/>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Impact Strategy</a:t>
            </a:r>
          </a:p>
        </p:txBody>
      </p:sp>
      <p:sp>
        <p:nvSpPr>
          <p:cNvPr id="8" name="Content Placeholder 2">
            <a:extLst>
              <a:ext uri="{FF2B5EF4-FFF2-40B4-BE49-F238E27FC236}">
                <a16:creationId xmlns:a16="http://schemas.microsoft.com/office/drawing/2014/main" id="{8224D14B-55F8-4392-879E-C8BC99F52B6B}"/>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3071151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5</a:t>
            </a:fld>
            <a:endParaRPr lang="en-US" dirty="0"/>
          </a:p>
        </p:txBody>
      </p:sp>
      <p:sp>
        <p:nvSpPr>
          <p:cNvPr id="7" name="Title 1">
            <a:extLst>
              <a:ext uri="{FF2B5EF4-FFF2-40B4-BE49-F238E27FC236}">
                <a16:creationId xmlns:a16="http://schemas.microsoft.com/office/drawing/2014/main" id="{0514A1F2-E0B8-41D7-83DB-CC80A24ABC9D}"/>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Business Model</a:t>
            </a:r>
          </a:p>
        </p:txBody>
      </p:sp>
      <p:sp>
        <p:nvSpPr>
          <p:cNvPr id="8" name="Content Placeholder 2">
            <a:extLst>
              <a:ext uri="{FF2B5EF4-FFF2-40B4-BE49-F238E27FC236}">
                <a16:creationId xmlns:a16="http://schemas.microsoft.com/office/drawing/2014/main" id="{EE5403E7-EEFF-411F-AB59-02252D5C54F1}"/>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2430018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6</a:t>
            </a:fld>
            <a:endParaRPr lang="en-US" dirty="0"/>
          </a:p>
        </p:txBody>
      </p:sp>
      <p:sp>
        <p:nvSpPr>
          <p:cNvPr id="7" name="Title 1">
            <a:extLst>
              <a:ext uri="{FF2B5EF4-FFF2-40B4-BE49-F238E27FC236}">
                <a16:creationId xmlns:a16="http://schemas.microsoft.com/office/drawing/2014/main" id="{41A5D02E-241C-4B6E-ADBB-6CF82543E3C6}"/>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Underlying Technology</a:t>
            </a:r>
          </a:p>
        </p:txBody>
      </p:sp>
      <p:sp>
        <p:nvSpPr>
          <p:cNvPr id="8" name="Content Placeholder 2">
            <a:extLst>
              <a:ext uri="{FF2B5EF4-FFF2-40B4-BE49-F238E27FC236}">
                <a16:creationId xmlns:a16="http://schemas.microsoft.com/office/drawing/2014/main" id="{95F5081E-7DEB-4FD2-9454-E91F99A144EB}"/>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2430018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7</a:t>
            </a:fld>
            <a:endParaRPr lang="en-US" dirty="0"/>
          </a:p>
        </p:txBody>
      </p:sp>
      <p:sp>
        <p:nvSpPr>
          <p:cNvPr id="7" name="Title 1">
            <a:extLst>
              <a:ext uri="{FF2B5EF4-FFF2-40B4-BE49-F238E27FC236}">
                <a16:creationId xmlns:a16="http://schemas.microsoft.com/office/drawing/2014/main" id="{41A5D02E-241C-4B6E-ADBB-6CF82543E3C6}"/>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Market Opportunity</a:t>
            </a:r>
          </a:p>
        </p:txBody>
      </p:sp>
      <p:sp>
        <p:nvSpPr>
          <p:cNvPr id="8" name="Content Placeholder 2">
            <a:extLst>
              <a:ext uri="{FF2B5EF4-FFF2-40B4-BE49-F238E27FC236}">
                <a16:creationId xmlns:a16="http://schemas.microsoft.com/office/drawing/2014/main" id="{95F5081E-7DEB-4FD2-9454-E91F99A144EB}"/>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4226123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8</a:t>
            </a:fld>
            <a:endParaRPr lang="en-US" dirty="0"/>
          </a:p>
        </p:txBody>
      </p:sp>
      <p:sp>
        <p:nvSpPr>
          <p:cNvPr id="7" name="Title 1">
            <a:extLst>
              <a:ext uri="{FF2B5EF4-FFF2-40B4-BE49-F238E27FC236}">
                <a16:creationId xmlns:a16="http://schemas.microsoft.com/office/drawing/2014/main" id="{DA8EA818-3953-4E53-B2B4-CAD859B2B761}"/>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Sales and Marketing</a:t>
            </a:r>
          </a:p>
        </p:txBody>
      </p:sp>
      <p:sp>
        <p:nvSpPr>
          <p:cNvPr id="8" name="Content Placeholder 2">
            <a:extLst>
              <a:ext uri="{FF2B5EF4-FFF2-40B4-BE49-F238E27FC236}">
                <a16:creationId xmlns:a16="http://schemas.microsoft.com/office/drawing/2014/main" id="{DDF956D4-2523-4180-BAC5-9FE7170DCC9D}"/>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2430018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5867400" y="6492876"/>
            <a:ext cx="381000" cy="365125"/>
          </a:xfrm>
        </p:spPr>
        <p:txBody>
          <a:bodyPr/>
          <a:lstStyle/>
          <a:p>
            <a:fld id="{42B84D63-DD88-45AD-AC26-A831BD6DAB2B}" type="slidenum">
              <a:rPr lang="en-US" smtClean="0"/>
              <a:t>9</a:t>
            </a:fld>
            <a:endParaRPr lang="en-US" dirty="0"/>
          </a:p>
        </p:txBody>
      </p:sp>
      <p:sp>
        <p:nvSpPr>
          <p:cNvPr id="7" name="Title 1">
            <a:extLst>
              <a:ext uri="{FF2B5EF4-FFF2-40B4-BE49-F238E27FC236}">
                <a16:creationId xmlns:a16="http://schemas.microsoft.com/office/drawing/2014/main" id="{0C22591F-CAEE-40E8-959B-252308F7A5A6}"/>
              </a:ext>
            </a:extLst>
          </p:cNvPr>
          <p:cNvSpPr txBox="1">
            <a:spLocks/>
          </p:cNvSpPr>
          <p:nvPr/>
        </p:nvSpPr>
        <p:spPr>
          <a:xfrm>
            <a:off x="304800" y="274638"/>
            <a:ext cx="11582400" cy="563562"/>
          </a:xfrm>
          <a:prstGeom prst="rect">
            <a:avLst/>
          </a:prstGeom>
          <a:solidFill>
            <a:schemeClr val="tx2">
              <a:lumMod val="40000"/>
              <a:lumOff val="60000"/>
            </a:schemeClr>
          </a:solidFill>
          <a:ln w="28575">
            <a:solidFill>
              <a:schemeClr val="tx1"/>
            </a:solidFill>
          </a:ln>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Competition</a:t>
            </a:r>
          </a:p>
        </p:txBody>
      </p:sp>
      <p:sp>
        <p:nvSpPr>
          <p:cNvPr id="8" name="Content Placeholder 2">
            <a:extLst>
              <a:ext uri="{FF2B5EF4-FFF2-40B4-BE49-F238E27FC236}">
                <a16:creationId xmlns:a16="http://schemas.microsoft.com/office/drawing/2014/main" id="{CFB49180-982A-4F4A-B1B3-68BE96BF07BD}"/>
              </a:ext>
            </a:extLst>
          </p:cNvPr>
          <p:cNvSpPr>
            <a:spLocks noGrp="1"/>
          </p:cNvSpPr>
          <p:nvPr>
            <p:ph idx="1"/>
          </p:nvPr>
        </p:nvSpPr>
        <p:spPr>
          <a:xfrm>
            <a:off x="304800" y="990600"/>
            <a:ext cx="11582400" cy="5486400"/>
          </a:xfrm>
        </p:spPr>
        <p:txBody>
          <a:bodyPr/>
          <a:lstStyle/>
          <a:p>
            <a:endParaRPr lang="en-US" dirty="0"/>
          </a:p>
        </p:txBody>
      </p:sp>
    </p:spTree>
    <p:extLst>
      <p:ext uri="{BB962C8B-B14F-4D97-AF65-F5344CB8AC3E}">
        <p14:creationId xmlns:p14="http://schemas.microsoft.com/office/powerpoint/2010/main" val="2430018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603</Words>
  <Application>Microsoft Office PowerPoint</Application>
  <PresentationFormat>Widescreen</PresentationFormat>
  <Paragraphs>54</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RevFund Pitch Deck Template</vt:lpstr>
      <vt:lpstr>Problem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Guy Kawasaki Pitch Deck</dc:title>
  <dc:creator>Owner</dc:creator>
  <cp:lastModifiedBy>Stephan Erkelens</cp:lastModifiedBy>
  <cp:revision>11</cp:revision>
  <cp:lastPrinted>2022-05-19T20:12:09Z</cp:lastPrinted>
  <dcterms:created xsi:type="dcterms:W3CDTF">2015-05-11T21:10:22Z</dcterms:created>
  <dcterms:modified xsi:type="dcterms:W3CDTF">2022-05-23T16:10:22Z</dcterms:modified>
</cp:coreProperties>
</file>